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1" r:id="rId7"/>
    <p:sldId id="260" r:id="rId8"/>
    <p:sldId id="266" r:id="rId9"/>
    <p:sldId id="265" r:id="rId10"/>
    <p:sldId id="279" r:id="rId11"/>
    <p:sldId id="267" r:id="rId12"/>
    <p:sldId id="269" r:id="rId13"/>
    <p:sldId id="268" r:id="rId14"/>
    <p:sldId id="270" r:id="rId15"/>
    <p:sldId id="272" r:id="rId16"/>
    <p:sldId id="273" r:id="rId17"/>
    <p:sldId id="274" r:id="rId18"/>
    <p:sldId id="275" r:id="rId19"/>
    <p:sldId id="276" r:id="rId20"/>
    <p:sldId id="277" r:id="rId21"/>
    <p:sldId id="278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9" autoAdjust="0"/>
    <p:restoredTop sz="94660"/>
  </p:normalViewPr>
  <p:slideViewPr>
    <p:cSldViewPr snapToGrid="0" showGuides="1">
      <p:cViewPr varScale="1">
        <p:scale>
          <a:sx n="69" d="100"/>
          <a:sy n="69" d="100"/>
        </p:scale>
        <p:origin x="576" y="72"/>
      </p:cViewPr>
      <p:guideLst>
        <p:guide orient="horz" pos="211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D122D-9BDA-4FE3-8C37-6FBC90E39495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A643-49F0-4E1C-A980-0C1D44855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794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D122D-9BDA-4FE3-8C37-6FBC90E39495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A643-49F0-4E1C-A980-0C1D44855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16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D122D-9BDA-4FE3-8C37-6FBC90E39495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A643-49F0-4E1C-A980-0C1D44855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7159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D122D-9BDA-4FE3-8C37-6FBC90E39495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A643-49F0-4E1C-A980-0C1D44855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6258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D122D-9BDA-4FE3-8C37-6FBC90E39495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A643-49F0-4E1C-A980-0C1D44855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578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D122D-9BDA-4FE3-8C37-6FBC90E39495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A643-49F0-4E1C-A980-0C1D44855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662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D122D-9BDA-4FE3-8C37-6FBC90E39495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A643-49F0-4E1C-A980-0C1D44855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142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D122D-9BDA-4FE3-8C37-6FBC90E39495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A643-49F0-4E1C-A980-0C1D44855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295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D122D-9BDA-4FE3-8C37-6FBC90E39495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A643-49F0-4E1C-A980-0C1D44855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548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D122D-9BDA-4FE3-8C37-6FBC90E39495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A643-49F0-4E1C-A980-0C1D44855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415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D122D-9BDA-4FE3-8C37-6FBC90E39495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A643-49F0-4E1C-A980-0C1D44855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848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28000">
              <a:schemeClr val="accent4">
                <a:lumMod val="20000"/>
                <a:lumOff val="80000"/>
              </a:schemeClr>
            </a:gs>
            <a:gs pos="63000">
              <a:schemeClr val="accent6">
                <a:lumMod val="40000"/>
                <a:lumOff val="60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D122D-9BDA-4FE3-8C37-6FBC90E39495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A4A643-49F0-4E1C-A980-0C1D44855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993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03" y="1521981"/>
            <a:ext cx="8885009" cy="5000222"/>
          </a:xfrm>
          <a:prstGeom prst="ellipse">
            <a:avLst/>
          </a:prstGeom>
          <a:effectLst>
            <a:glow rad="101600">
              <a:schemeClr val="accent6">
                <a:satMod val="175000"/>
                <a:alpha val="40000"/>
              </a:schemeClr>
            </a:glow>
            <a:softEdge rad="6350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8941" y="-55419"/>
            <a:ext cx="11754118" cy="3505201"/>
          </a:xfrm>
        </p:spPr>
        <p:txBody>
          <a:bodyPr anchor="ctr" anchorCtr="0">
            <a:normAutofit/>
          </a:bodyPr>
          <a:lstStyle/>
          <a:p>
            <a:pPr>
              <a:lnSpc>
                <a:spcPct val="0"/>
              </a:lnSpc>
            </a:pPr>
            <a:r>
              <a:rPr lang="ru-RU" sz="3600" b="1" dirty="0" smtClean="0">
                <a:solidFill>
                  <a:srgbClr val="FF0000"/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Профилактика девиантного поведения</a:t>
            </a:r>
            <a:br>
              <a:rPr lang="ru-RU" sz="3600" b="1" dirty="0" smtClean="0">
                <a:solidFill>
                  <a:srgbClr val="FF0000"/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</a:br>
            <a:endParaRPr lang="ru-RU" sz="3600" b="1" dirty="0">
              <a:solidFill>
                <a:srgbClr val="FF0000"/>
              </a:solidFill>
              <a:latin typeface="Ekaterina Velikaya Two" panose="03000007060000020002" pitchFamily="66" charset="0"/>
              <a:cs typeface="Arabic Typesetting" panose="03020402040406030203" pitchFamily="66" charset="-7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26582" y="5167746"/>
            <a:ext cx="3646478" cy="151014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1600" b="1" i="1" dirty="0" smtClean="0">
                <a:solidFill>
                  <a:srgbClr val="FF0000"/>
                </a:solidFill>
                <a:latin typeface="Alexandra Script" panose="03000400000000000000" pitchFamily="66" charset="0"/>
              </a:rPr>
              <a:t>МБОУ «Ивнянская средняя общеобразовательная школа №1»</a:t>
            </a:r>
            <a:endParaRPr lang="ru-RU" sz="1600" b="1" i="1" dirty="0">
              <a:solidFill>
                <a:srgbClr val="FF0000"/>
              </a:solidFill>
              <a:latin typeface="Alexandra Script" panose="030004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4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0607" y="99973"/>
            <a:ext cx="11475077" cy="974278"/>
          </a:xfrm>
        </p:spPr>
        <p:txBody>
          <a:bodyPr>
            <a:noAutofit/>
          </a:bodyPr>
          <a:lstStyle/>
          <a:p>
            <a:pPr algn="just"/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  <a:cs typeface="Times New Roman" panose="02020603050405020304" pitchFamily="18" charset="0"/>
              </a:rPr>
              <a:t>Ребята, вам 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  <a:cs typeface="Times New Roman" panose="02020603050405020304" pitchFamily="18" charset="0"/>
              </a:rPr>
              <a:t>на карточках предлагаются 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  <a:cs typeface="Times New Roman" panose="02020603050405020304" pitchFamily="18" charset="0"/>
              </a:rPr>
              <a:t>ситуации, прокомментируйте 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  <a:cs typeface="Times New Roman" panose="02020603050405020304" pitchFamily="18" charset="0"/>
              </a:rPr>
              <a:t>действия участников, 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  <a:cs typeface="Times New Roman" panose="02020603050405020304" pitchFamily="18" charset="0"/>
              </a:rPr>
              <a:t>обоснуйте, 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  <a:cs typeface="Times New Roman" panose="02020603050405020304" pitchFamily="18" charset="0"/>
              </a:rPr>
              <a:t>насколько они 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  <a:cs typeface="Times New Roman" panose="02020603050405020304" pitchFamily="18" charset="0"/>
              </a:rPr>
              <a:t>правильные.</a:t>
            </a:r>
            <a:endParaRPr lang="ru-RU" sz="2200" b="1" dirty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https://ds04.infourok.ru/uploads/ex/0f17/000f9f76-3f7d88eb/img2.jpg"/>
          <p:cNvPicPr>
            <a:picLocks noGrp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8597" y="1393697"/>
            <a:ext cx="3382346" cy="2199508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6">
                <a:satMod val="175000"/>
                <a:alpha val="40000"/>
              </a:schemeClr>
            </a:glow>
            <a:softEdge rad="190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6" name="Picture 2" descr="https://img.labirint.ru/images/comments_pic/1106/02labf8sh129722261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89716" y="1393696"/>
            <a:ext cx="4427656" cy="2199508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190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xxlbook.ru/imgh963991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9338" y="4105835"/>
            <a:ext cx="4518034" cy="2531506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190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im0-tub-ru.yandex.net/i?id=955e0c45606408d3b227071e2cf69ad0&amp;n=33&amp;w=426&amp;h=150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85767" y="4105836"/>
            <a:ext cx="2999329" cy="2531506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190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900igr.net/up/datas/117662/007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972" t="4607" r="4263" b="11476"/>
          <a:stretch/>
        </p:blipFill>
        <p:spPr bwMode="auto">
          <a:xfrm>
            <a:off x="360607" y="4105835"/>
            <a:ext cx="3370336" cy="2531506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  <a:softEdge rad="889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https://ds03.infourok.ru/uploads/ex/0eb9/00046800-2240b5bf/img3.jpg"/>
          <p:cNvPicPr>
            <a:picLocks noChangeAspect="1" noChangeArrowheads="1"/>
          </p:cNvPicPr>
          <p:nvPr/>
        </p:nvPicPr>
        <p:blipFill rotWithShape="1">
          <a:blip r:embed="rId7" cstate="screen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67" t="3780" r="50000" b="11885"/>
          <a:stretch/>
        </p:blipFill>
        <p:spPr bwMode="auto">
          <a:xfrm>
            <a:off x="9293125" y="1229036"/>
            <a:ext cx="2384611" cy="2528828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190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333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48803" y="1696837"/>
            <a:ext cx="11770217" cy="113651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В коррекционной работе с </a:t>
            </a:r>
            <a:r>
              <a:rPr lang="ru-RU" sz="2200" dirty="0" err="1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девиантными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 подростками особенно успешны психотерапевтические приёмы, гармонизирующие работу правого и левого полушарий, а также развивающие межполушарные связи.</a:t>
            </a:r>
            <a:endParaRPr lang="ru-RU" sz="2200" dirty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48803" y="-63052"/>
            <a:ext cx="10515600" cy="1759889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Коррекционная работа</a:t>
            </a:r>
            <a:endParaRPr lang="ru-RU" b="1" u="sng" dirty="0">
              <a:solidFill>
                <a:schemeClr val="accent1">
                  <a:lumMod val="50000"/>
                </a:schemeClr>
              </a:solidFill>
              <a:latin typeface="Ekaterina Velikaya Two" panose="03000007060000020002" pitchFamily="66" charset="0"/>
              <a:cs typeface="Arabic Typesetting" panose="03020402040406030203" pitchFamily="66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8803" y="2833351"/>
            <a:ext cx="6477000" cy="369331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Комплекс №1</a:t>
            </a:r>
          </a:p>
          <a:p>
            <a:pPr algn="just"/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«Горизонтальная восьмёрка»</a:t>
            </a:r>
          </a:p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Первая фаза. Сядьте прямо. Лодыжку правой ноги положите на  левое колено, развернув ногу, как можно горизонтальнее. Правой рукой захватите нижнюю часть голени левой ноги и за её стопу (левую) возьмитесь левой рукой., рот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полуоткройте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, язык на нёбе. Необходимо делать вдох через нос «1-2-3-4». Упражнение делайте с закрытыми глазами. На вдохе необходимо представить кольцо, идущее сверху вправо и вверх (счёт «1-2-3-4»), на выдохе кольцо, идущее сверху вправо и вниз (счёт «1-2-3-4»).  В дальнейшем эта восьмёрка должна с уровня представления должна перерасти в чёткую образную картину. Дети повторяют это упражнение 3 раза, взрослые – 8 раз.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</p:txBody>
      </p:sp>
      <p:pic>
        <p:nvPicPr>
          <p:cNvPr id="4098" name="Picture 2" descr="https://otvet.imgsmail.ru/download/167e578d58c904e0175915e8d8e9af0f_i-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0129" y="3232597"/>
            <a:ext cx="4732829" cy="2988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586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48803" y="-63052"/>
            <a:ext cx="10515600" cy="1759889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Коррекционная работа</a:t>
            </a:r>
            <a:endParaRPr lang="ru-RU" b="1" u="sng" dirty="0">
              <a:solidFill>
                <a:schemeClr val="accent1">
                  <a:lumMod val="50000"/>
                </a:schemeClr>
              </a:solidFill>
              <a:latin typeface="Ekaterina Velikaya Two" panose="03000007060000020002" pitchFamily="66" charset="0"/>
              <a:cs typeface="Arabic Typesetting" panose="03020402040406030203" pitchFamily="66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8803" y="2009104"/>
            <a:ext cx="5747197" cy="183127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Комплекс №1</a:t>
            </a:r>
          </a:p>
          <a:p>
            <a:pPr algn="just"/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«Односторонняя марионетка»</a:t>
            </a:r>
            <a:endParaRPr lang="ru-RU" u="sng" dirty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  <a:p>
            <a:pPr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Выполняется стоя. Медленно на счёт "1-2-3-4-5-6-7"</a:t>
            </a:r>
          </a:p>
          <a:p>
            <a:pPr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Поднимается правая нога, усиление в три шага создаётся тоже правой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рукой.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Спина прямая. Дети повторяют 3 раза, взрослые – 8 раз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.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</p:txBody>
      </p:sp>
      <p:pic>
        <p:nvPicPr>
          <p:cNvPr id="11268" name="Picture 4" descr="https://takprosto.cc/wp-content/uploads/k/kak-kachat-press-stoya/6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41929" y="1390030"/>
            <a:ext cx="4155120" cy="4431220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2127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48803" y="-63052"/>
            <a:ext cx="10515600" cy="1759889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Коррекционная работа</a:t>
            </a:r>
            <a:endParaRPr lang="ru-RU" b="1" u="sng" dirty="0">
              <a:solidFill>
                <a:schemeClr val="accent1">
                  <a:lumMod val="50000"/>
                </a:schemeClr>
              </a:solidFill>
              <a:latin typeface="Ekaterina Velikaya Two" panose="03000007060000020002" pitchFamily="66" charset="0"/>
              <a:cs typeface="Arabic Typesetting" panose="03020402040406030203" pitchFamily="66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8804" y="1970468"/>
            <a:ext cx="6476999" cy="432426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Комплекс №1</a:t>
            </a:r>
          </a:p>
          <a:p>
            <a:pPr algn="just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«Перекрёстная марионетка» (для правого полушария).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  <a:p>
            <a:pPr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Упражнение выполняется стоя. На счёт “1-2-3-4-5-6-7” медленно и равномерно поднимайте левую ногу, согнутую в колене, до уровня бедра. Когда нога оказывается поднятой до горизонтального уровня, правой рукой делайте усилие для ноги в три шага:</a:t>
            </a:r>
          </a:p>
          <a:p>
            <a:pPr algn="just"/>
            <a:r>
              <a:rPr lang="ru-RU" u="sng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Первый шаг: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лёгкое усилие мышцы ноги – 7 сек.</a:t>
            </a:r>
          </a:p>
          <a:p>
            <a:pPr algn="just"/>
            <a:r>
              <a:rPr lang="ru-RU" u="sng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Второй шаг: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сильное усиление – 7 сек.</a:t>
            </a:r>
          </a:p>
          <a:p>
            <a:pPr algn="just"/>
            <a:r>
              <a:rPr lang="ru-RU" u="sng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Третий шаг: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доминирующее опускание ноги – 7 сек. 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Руки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при этом удобнее прикладывать чуть выше колена. Левой рукой можно на что-то опереться или держать её, отставив в сторону и, согнув в локте. Спина должна быть прямой. Упражнение выполняется только для левой ноги. Дети выполняют упражнение 3 раза, взрослые – 8 раз.</a:t>
            </a:r>
          </a:p>
        </p:txBody>
      </p:sp>
      <p:pic>
        <p:nvPicPr>
          <p:cNvPr id="5" name="Picture 8" descr="https://img11.postila.io/data/05/fd/e9/d5/05fde9d55d151b6c2178da7254ff637428378a6912b0c260e9a0bf9f37d4d957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773293" y="659508"/>
            <a:ext cx="2360872" cy="5635221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007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48803" y="-63052"/>
            <a:ext cx="10515600" cy="1759889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Коррекционная работа</a:t>
            </a:r>
            <a:endParaRPr lang="ru-RU" b="1" u="sng" dirty="0">
              <a:solidFill>
                <a:schemeClr val="accent1">
                  <a:lumMod val="50000"/>
                </a:schemeClr>
              </a:solidFill>
              <a:latin typeface="Ekaterina Velikaya Two" panose="03000007060000020002" pitchFamily="66" charset="0"/>
              <a:cs typeface="Arabic Typesetting" panose="03020402040406030203" pitchFamily="66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8803" y="1836306"/>
            <a:ext cx="6451242" cy="487825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Комплекс №1</a:t>
            </a:r>
          </a:p>
          <a:p>
            <a:pPr algn="just"/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«Доминирующее </a:t>
            </a:r>
            <a:r>
              <a:rPr lang="ru-RU" u="sng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опускание </a:t>
            </a:r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руки»</a:t>
            </a:r>
            <a:endParaRPr lang="ru-RU" u="sng" dirty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  <a:p>
            <a:pPr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Упражнение выполняется стоя вдвоём. Один медленно и равномерно поднимает правую руку до горизонтального положения (счёт "1-2-3-4"), после чего другой опускает эту руку в три шага:</a:t>
            </a:r>
          </a:p>
          <a:p>
            <a:pPr algn="just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Первый шаг: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 медленно, за 7 сек., на счёт "1-2-3-4-5-6-7", преодолевая лёгкое сопротивление мышцы руки партнёра.</a:t>
            </a:r>
          </a:p>
          <a:p>
            <a:pPr algn="just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Второй шаг: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 то же самое, но уже с чуть большим напряжением.</a:t>
            </a:r>
          </a:p>
          <a:p>
            <a:pPr algn="just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Третий шаг: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 доминирующее опускание руки, т.е. преодолевается сильное напряжение мышц руки партнёра.</a:t>
            </a:r>
          </a:p>
          <a:p>
            <a:pPr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Таким образом, опускание руки происходит 3 раза. При этом нельзя брать за суставы, стараться не сорвать мышцы, упражнение должно доставлять не боль, а удовольствие. Левую руку можно включить вместо правой руки, если нужно усилить работу правого полушария. Праворукость и леворукость не учитываются.</a:t>
            </a:r>
          </a:p>
        </p:txBody>
      </p:sp>
      <p:pic>
        <p:nvPicPr>
          <p:cNvPr id="12292" name="Picture 4" descr="https://www.jv.ru/resize/article3detail/i/indoc/84/blog_entry_101134_131170220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98535" y="2096760"/>
            <a:ext cx="4211391" cy="4357350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2275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48803" y="-63052"/>
            <a:ext cx="10515600" cy="1759889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Коррекционная работа</a:t>
            </a:r>
            <a:endParaRPr lang="ru-RU" b="1" u="sng" dirty="0">
              <a:solidFill>
                <a:schemeClr val="accent1">
                  <a:lumMod val="50000"/>
                </a:schemeClr>
              </a:solidFill>
              <a:latin typeface="Ekaterina Velikaya Two" panose="03000007060000020002" pitchFamily="66" charset="0"/>
              <a:cs typeface="Arabic Typesetting" panose="03020402040406030203" pitchFamily="66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8803" y="2318197"/>
            <a:ext cx="6451242" cy="15542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Комплекс №2</a:t>
            </a:r>
          </a:p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«Задержите дыхание»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  <a:p>
            <a:pPr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Сделайте глубокий вдох и задержите дыхание так долго, насколько это возможно. Можно ввести элемент соревнования в группе.</a:t>
            </a:r>
          </a:p>
        </p:txBody>
      </p:sp>
      <p:pic>
        <p:nvPicPr>
          <p:cNvPr id="10242" name="Picture 2" descr="https://tokai-shinkumi.net/wp-content/uploads/5c0dbcefbefa25c0dbcefbef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323" y="1513089"/>
            <a:ext cx="4770191" cy="3688948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9432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48803" y="-63052"/>
            <a:ext cx="10515600" cy="1759889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Коррекционная работа</a:t>
            </a:r>
            <a:endParaRPr lang="ru-RU" b="1" u="sng" dirty="0">
              <a:solidFill>
                <a:schemeClr val="accent1">
                  <a:lumMod val="50000"/>
                </a:schemeClr>
              </a:solidFill>
              <a:latin typeface="Ekaterina Velikaya Two" panose="03000007060000020002" pitchFamily="66" charset="0"/>
              <a:cs typeface="Arabic Typesetting" panose="03020402040406030203" pitchFamily="66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8803" y="2318197"/>
            <a:ext cx="6451242" cy="183127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Комплекс №2</a:t>
            </a:r>
          </a:p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«Совместные движения глаз и языка»</a:t>
            </a:r>
          </a:p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Выдвинутым изо рта языком и глазами делайте совместные движения из стороны в сторону, вращая их по кругу, по траектории горизонтальной восьмёрки. Сначала отрабатываются однонаправленные движения, затем – разнонаправленные.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</p:txBody>
      </p:sp>
      <p:pic>
        <p:nvPicPr>
          <p:cNvPr id="9218" name="Picture 2" descr="http://xn--121-8cdu0f.xn--p1ai/wp-content/uploads/2014/10/2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89240" y="1593806"/>
            <a:ext cx="3807336" cy="4175929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211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48803" y="-63052"/>
            <a:ext cx="10515600" cy="1759889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Коррекционная работа</a:t>
            </a:r>
            <a:endParaRPr lang="ru-RU" b="1" u="sng" dirty="0">
              <a:solidFill>
                <a:schemeClr val="accent1">
                  <a:lumMod val="50000"/>
                </a:schemeClr>
              </a:solidFill>
              <a:latin typeface="Ekaterina Velikaya Two" panose="03000007060000020002" pitchFamily="66" charset="0"/>
              <a:cs typeface="Arabic Typesetting" panose="03020402040406030203" pitchFamily="66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8803" y="2318197"/>
            <a:ext cx="6451242" cy="127727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Комплекс №2</a:t>
            </a:r>
          </a:p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Сделайте медленные наклоны головы плечам и «кивающие» движения вперёд-назад. Затем сделайте  круговые движения головой в одну сторону, затем в другую.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</p:txBody>
      </p:sp>
      <p:pic>
        <p:nvPicPr>
          <p:cNvPr id="8194" name="Picture 2" descr="https://lechenie-simptomy.ru/wp-content/uploads/2018/11/post_5bfd49789ed05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285754" y="4216828"/>
            <a:ext cx="2714366" cy="2055183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lechenie-simptomy.ru/wp-content/uploads/2018/11/post_5bfd49789ed05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2594" y="4216828"/>
            <a:ext cx="2553663" cy="2055183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lechenie-simptomy.ru/wp-content/uploads/2018/11/post_5bfd49789ed05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96000" y="4216828"/>
            <a:ext cx="2802182" cy="2055183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lechenie-simptomy.ru/wp-content/uploads/2018/11/post_5bfd49789ed05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53828" y="4216828"/>
            <a:ext cx="2554600" cy="2055183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spinolog.com/wp-content/uploads/2018/03/krugovoe-dvizhenie-golovoj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42618" y="796663"/>
            <a:ext cx="3066946" cy="2560900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456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48803" y="-63052"/>
            <a:ext cx="10515600" cy="1759889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Коррекционная работа</a:t>
            </a:r>
            <a:endParaRPr lang="ru-RU" b="1" u="sng" dirty="0">
              <a:solidFill>
                <a:schemeClr val="accent1">
                  <a:lumMod val="50000"/>
                </a:schemeClr>
              </a:solidFill>
              <a:latin typeface="Ekaterina Velikaya Two" panose="03000007060000020002" pitchFamily="66" charset="0"/>
              <a:cs typeface="Arabic Typesetting" panose="03020402040406030203" pitchFamily="66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8803" y="2054019"/>
            <a:ext cx="6451242" cy="127727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Комплекс №2</a:t>
            </a:r>
          </a:p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Бегая по комнате, размахивайте руками и громко кричите. По команде остановитесь и расслабьтесь. Можно выполнить упражнение, сидя или лёжа на полу..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</p:txBody>
      </p:sp>
      <p:pic>
        <p:nvPicPr>
          <p:cNvPr id="4" name="Picture 12" descr="https://avatars.mds.yandex.net/get-pdb/1220164/34b5cffb-1499-403d-9b80-878d88ba5c07/s1200?webp=false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484658" y="3522123"/>
            <a:ext cx="2442404" cy="3207259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190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2" descr="https://avatars.mds.yandex.net/get-pdb/1220164/34b5cffb-1499-403d-9b80-878d88ba5c07/s1200?webp=false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8803" y="3522124"/>
            <a:ext cx="2589879" cy="3210370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190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 descr="https://avatars.mds.yandex.net/get-pdb/1220164/34b5cffb-1499-403d-9b80-878d88ba5c07/s1200?webp=false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05259" y="3522123"/>
            <a:ext cx="2397128" cy="3207259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190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2" descr="https://avatars.mds.yandex.net/get-pdb/1220164/34b5cffb-1499-403d-9b80-878d88ba5c07/s1200?webp=false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33262" y="3522124"/>
            <a:ext cx="2518008" cy="3207258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190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assets-news-bcdn-ll.dailyhunt.in/cmd/resize/400x400_60/fetchdata13/images/bd/9d/2c/bd9d2cac0c3d80f6253bfdf609c576aa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9847" y="637719"/>
            <a:ext cx="4199401" cy="2118235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527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48803" y="-63052"/>
            <a:ext cx="10515600" cy="1759889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Коррекционная работа</a:t>
            </a:r>
            <a:endParaRPr lang="ru-RU" b="1" u="sng" dirty="0">
              <a:solidFill>
                <a:schemeClr val="accent1">
                  <a:lumMod val="50000"/>
                </a:schemeClr>
              </a:solidFill>
              <a:latin typeface="Ekaterina Velikaya Two" panose="03000007060000020002" pitchFamily="66" charset="0"/>
              <a:cs typeface="Arabic Typesetting" panose="03020402040406030203" pitchFamily="66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8803" y="2318197"/>
            <a:ext cx="6451242" cy="210826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Комплекс №2</a:t>
            </a:r>
          </a:p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Можно сидеть или стоять, поставив ноги на ширину плеч. Руки согнув в локтях, расположите на уровне груди и соедините пальцы в виде шатра. Внимание , сосредоточьтесь на пульсации в пальцах. Рот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полуоткройте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, язык на нёбе, вдох через нос, выдох через рот. Закройте глаза. Это упражнение выполняется три раза.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</p:txBody>
      </p:sp>
      <p:pic>
        <p:nvPicPr>
          <p:cNvPr id="7170" name="Picture 2" descr="https://i.pinimg.com/originals/79/7a/65/797a65c489b388b475545099f3de76f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4293" y="1432999"/>
            <a:ext cx="3849128" cy="3849128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7071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04035" y="26718"/>
            <a:ext cx="2814034" cy="2814034"/>
          </a:xfrm>
          <a:prstGeom prst="ellipse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6" name="Picture 2" descr="http://seovzgliad.ru/wp-content/uploads/2016/10/img22-1024x73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36404" y="1635325"/>
            <a:ext cx="2910697" cy="2176529"/>
          </a:xfrm>
          <a:prstGeom prst="ellipse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6041" y="2086479"/>
            <a:ext cx="6864617" cy="467503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Девиантное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 поведение </a:t>
            </a:r>
            <a:r>
              <a:rPr lang="ru-RU" sz="2200" dirty="0">
                <a:latin typeface="Arno Pro Caption" panose="02020502040506020403" pitchFamily="18" charset="0"/>
              </a:rPr>
              <a:t>– 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угроза для физического и социального выживания человека в обществе или коллективе. Социология подразумевает нарушение усвоения человеком социальных норм и нравственных ценностей. </a:t>
            </a:r>
            <a:endParaRPr lang="ru-RU" sz="2200" dirty="0" smtClean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  <a:p>
            <a:pPr marL="0" indent="0" algn="just">
              <a:buNone/>
            </a:pPr>
            <a:r>
              <a:rPr lang="ru-RU" sz="2200" dirty="0" err="1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Девиантное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 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поведение в медицине носит форму отклонения в морально-нравственном поведении, когда человек поступает или говорит на фоне нервно-психической патологии, пограничного состояния и психического здоровья. </a:t>
            </a:r>
            <a:endParaRPr lang="ru-RU" sz="2200" dirty="0" smtClean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  <a:p>
            <a:pPr marL="0" indent="0" algn="just">
              <a:buNone/>
            </a:pPr>
            <a:r>
              <a:rPr lang="ru-RU" sz="2200" dirty="0" err="1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Девиантное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 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поведение в психологии является отклонением от общепринятых и нравственных норм, когда человек наносит ущерб себе, окружающим, общественному благополучию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.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44522" y="-258452"/>
            <a:ext cx="7687167" cy="2043895"/>
          </a:xfrm>
        </p:spPr>
        <p:txBody>
          <a:bodyPr>
            <a:normAutofit/>
          </a:bodyPr>
          <a:lstStyle/>
          <a:p>
            <a:r>
              <a:rPr lang="ru-RU" b="1" u="sng" dirty="0" err="1" smtClean="0">
                <a:solidFill>
                  <a:schemeClr val="accent1">
                    <a:lumMod val="50000"/>
                  </a:schemeClr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Девиантное</a:t>
            </a:r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 поведение – это…</a:t>
            </a:r>
            <a:endParaRPr lang="ru-RU" b="1" u="sng" dirty="0">
              <a:solidFill>
                <a:schemeClr val="accent1">
                  <a:lumMod val="50000"/>
                </a:schemeClr>
              </a:solidFill>
              <a:latin typeface="Ekaterina Velikaya Two" panose="03000007060000020002" pitchFamily="66" charset="0"/>
              <a:cs typeface="Arabic Typesetting" panose="03020402040406030203" pitchFamily="66" charset="-78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1752" y="2966364"/>
            <a:ext cx="3205163" cy="2447925"/>
          </a:xfrm>
          <a:prstGeom prst="ellipse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7" name="Picture 2" descr="http://andreisergeev.ru/img/compromise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6831" y="4683683"/>
            <a:ext cx="3201118" cy="2077826"/>
          </a:xfrm>
          <a:prstGeom prst="ellipse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6119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48803" y="-63052"/>
            <a:ext cx="10515600" cy="1759889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Коррекционная работа</a:t>
            </a:r>
            <a:endParaRPr lang="ru-RU" b="1" u="sng" dirty="0">
              <a:solidFill>
                <a:schemeClr val="accent1">
                  <a:lumMod val="50000"/>
                </a:schemeClr>
              </a:solidFill>
              <a:latin typeface="Ekaterina Velikaya Two" panose="03000007060000020002" pitchFamily="66" charset="0"/>
              <a:cs typeface="Arabic Typesetting" panose="03020402040406030203" pitchFamily="66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8803" y="2318197"/>
            <a:ext cx="6451242" cy="32162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Комплекс №2</a:t>
            </a:r>
          </a:p>
          <a:p>
            <a:pPr algn="just"/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«Параллели»</a:t>
            </a:r>
          </a:p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Для выполнения упражнения: лист плотной бумаги с нарисованными на нём чёрной тушью двумя параллелями. Располагается на расстоянии 20 см от глаз., освещение нормальное, равномерное. Необходимо в течение 45с. Смотреть на центр листа, между параллелями, после чего взгляд переведите на светлый фон. С появлением 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постобраза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 глаза закройте, а «параллели» мысленно переведите в центр лба, после чего некоторое время «смотрите» на них в таком положении. Упражнение можно повторять до трёх раз.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584140" y="2318196"/>
            <a:ext cx="4285131" cy="3216265"/>
          </a:xfrm>
          <a:prstGeom prst="rect">
            <a:avLst/>
          </a:prstGeom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7996518" y="3012141"/>
            <a:ext cx="3675529" cy="0"/>
          </a:xfrm>
          <a:prstGeom prst="line">
            <a:avLst/>
          </a:prstGeom>
          <a:ln w="3175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8050306" y="4320988"/>
            <a:ext cx="3675529" cy="0"/>
          </a:xfrm>
          <a:prstGeom prst="line">
            <a:avLst/>
          </a:prstGeom>
          <a:ln w="3175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993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48803" y="-63052"/>
            <a:ext cx="10515600" cy="1759889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Коррекционная работа</a:t>
            </a:r>
            <a:endParaRPr lang="ru-RU" b="1" u="sng" dirty="0">
              <a:solidFill>
                <a:schemeClr val="accent1">
                  <a:lumMod val="50000"/>
                </a:schemeClr>
              </a:solidFill>
              <a:latin typeface="Ekaterina Velikaya Two" panose="03000007060000020002" pitchFamily="66" charset="0"/>
              <a:cs typeface="Arabic Typesetting" panose="03020402040406030203" pitchFamily="66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8803" y="1970467"/>
            <a:ext cx="6451242" cy="210826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Комплекс №2</a:t>
            </a:r>
          </a:p>
          <a:p>
            <a:pPr algn="just"/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«</a:t>
            </a:r>
            <a:r>
              <a:rPr lang="ru-RU" u="sng" dirty="0" err="1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Пуантизм</a:t>
            </a:r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»</a:t>
            </a:r>
          </a:p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 Возьмите большой лист бумаги и акварельные краски. Используя краски, пальцами рук (без кисточки) на бумаге сделайте рисунки на свободную тему. Можно использовать зеркальное рисование двумя руками одновременно. Хорошие результаты приносит рисование красками пальцами ног</a:t>
            </a:r>
          </a:p>
        </p:txBody>
      </p:sp>
      <p:pic>
        <p:nvPicPr>
          <p:cNvPr id="8" name="Picture 16" descr="https://img1.liveinternet.ru/images/attach/c/9/106/688/106688315_large_IMG_182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803" y="4352366"/>
            <a:ext cx="3535252" cy="2356835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8" descr="http://nibler.ru/uploads/users/2016-03-25/palcami-kartiny-risuet-kartinki-smeshnye-kartinki-fotoprikoly_7677216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545257" y="4352365"/>
            <a:ext cx="3297940" cy="2356835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0" descr="https://mtdata.ru/u19/photo79DF/20702831725-0/original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714165" y="214626"/>
            <a:ext cx="2960124" cy="3511681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www.maam.ru/upload/blogs/detsad-272901-1452633038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4857" y="4352365"/>
            <a:ext cx="3295980" cy="2356835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545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7429" y="2640702"/>
            <a:ext cx="3844446" cy="2564215"/>
          </a:xfrm>
          <a:prstGeom prst="ellips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softEdge rad="63500"/>
          </a:effec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9093" y="1690688"/>
            <a:ext cx="6439436" cy="3815321"/>
          </a:xfrm>
        </p:spPr>
        <p:txBody>
          <a:bodyPr>
            <a:normAutofit/>
          </a:bodyPr>
          <a:lstStyle/>
          <a:p>
            <a:pPr algn="just"/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Положительную 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девиацию, когда человек разрушает 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общественные 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устои ради созидания, творчества, прогресса социума. </a:t>
            </a:r>
            <a:endParaRPr lang="ru-RU" sz="2200" dirty="0" smtClean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  <a:p>
            <a:pPr marL="180975" indent="-180975" algn="just">
              <a:lnSpc>
                <a:spcPct val="100000"/>
              </a:lnSpc>
              <a:spcBef>
                <a:spcPts val="1800"/>
              </a:spcBef>
            </a:pP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Негативную 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девиацию, когда совершаются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дезорганизующие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, </a:t>
            </a:r>
            <a:r>
              <a:rPr lang="ru-RU" sz="2200" dirty="0" err="1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дисфункциональные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 поступки, разрушающие.</a:t>
            </a:r>
          </a:p>
          <a:p>
            <a:pPr marL="0" indent="0" algn="just">
              <a:lnSpc>
                <a:spcPct val="100000"/>
              </a:lnSpc>
              <a:spcBef>
                <a:spcPts val="1800"/>
              </a:spcBef>
              <a:buNone/>
            </a:pP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/>
            </a:r>
            <a:b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</a:b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/>
            </a:r>
            <a:b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</a:b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22</a:t>
            </a:r>
          </a:p>
          <a:p>
            <a:pPr marL="0" indent="0" algn="just">
              <a:lnSpc>
                <a:spcPct val="100000"/>
              </a:lnSpc>
              <a:spcBef>
                <a:spcPts val="1800"/>
              </a:spcBef>
              <a:buNone/>
            </a:pPr>
            <a:endParaRPr lang="ru-RU" sz="2200" dirty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10016" y="-19309"/>
            <a:ext cx="5018807" cy="1709997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Можно различать:</a:t>
            </a:r>
            <a:endParaRPr lang="ru-RU" b="1" u="sng" dirty="0">
              <a:solidFill>
                <a:schemeClr val="accent1">
                  <a:lumMod val="50000"/>
                </a:schemeClr>
              </a:solidFill>
              <a:latin typeface="Ekaterina Velikaya Two" panose="03000007060000020002" pitchFamily="66" charset="0"/>
              <a:cs typeface="Arabic Typesetting" panose="03020402040406030203" pitchFamily="66" charset="-78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093" y="4159877"/>
            <a:ext cx="3251237" cy="2440546"/>
          </a:xfrm>
          <a:prstGeom prst="ellipse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1490" y="4159877"/>
            <a:ext cx="4405648" cy="2424448"/>
          </a:xfrm>
          <a:prstGeom prst="ellipse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7429" y="368339"/>
            <a:ext cx="4012184" cy="2644698"/>
          </a:xfrm>
          <a:prstGeom prst="ellips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04787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23045" y="-138470"/>
            <a:ext cx="5772955" cy="1766607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Замечали за ребёнком?</a:t>
            </a:r>
            <a:endParaRPr lang="ru-RU" b="1" u="sng" dirty="0">
              <a:solidFill>
                <a:schemeClr val="accent1">
                  <a:lumMod val="50000"/>
                </a:schemeClr>
              </a:solidFill>
              <a:latin typeface="Ekaterina Velikaya Two" panose="03000007060000020002" pitchFamily="66" charset="0"/>
              <a:cs typeface="Arabic Typesetting" panose="03020402040406030203" pitchFamily="66" charset="-78"/>
            </a:endParaRPr>
          </a:p>
        </p:txBody>
      </p:sp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323045" y="1838503"/>
            <a:ext cx="7236854" cy="4600933"/>
          </a:xfrm>
        </p:spPr>
        <p:txBody>
          <a:bodyPr>
            <a:normAutofit/>
          </a:bodyPr>
          <a:lstStyle/>
          <a:p>
            <a:pPr algn="just"/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У 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него появились новые друзья, с которыми он пропадает не известно где.</a:t>
            </a:r>
          </a:p>
          <a:p>
            <a:pPr algn="just"/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Периодически Вы ловите его на вранье, он стал хуже учиться, прогуливает школу.</a:t>
            </a:r>
          </a:p>
          <a:p>
            <a:pPr algn="just"/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Игнорирует просьбы, не интересуется проблемами и заботами остальных членов семьи.</a:t>
            </a:r>
          </a:p>
          <a:p>
            <a:pPr algn="just"/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Домой возвращается поздно, от него пахнет 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табачным дымом, алкоголем.</a:t>
            </a:r>
            <a:endParaRPr lang="ru-RU" sz="2200" dirty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  <a:p>
            <a:pPr algn="just"/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Он дезориентирован и склоняется к обществу с асоциальным поведением, потому что на данном этапе жизни ему там интереснее и можно повысить свою самооценку легким путем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.</a:t>
            </a:r>
            <a:endParaRPr lang="ru-RU" sz="2200" dirty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2795" y="527887"/>
            <a:ext cx="3445008" cy="2200499"/>
          </a:xfrm>
          <a:prstGeom prst="ellipse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8145" y="2899886"/>
            <a:ext cx="3353214" cy="2228783"/>
          </a:xfrm>
          <a:prstGeom prst="ellipse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2139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5620" y="1706401"/>
            <a:ext cx="7829283" cy="2404794"/>
          </a:xfrm>
        </p:spPr>
        <p:txBody>
          <a:bodyPr>
            <a:noAutofit/>
          </a:bodyPr>
          <a:lstStyle/>
          <a:p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Совершают 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преступные действия, например, воруют деньги. </a:t>
            </a:r>
            <a:endParaRPr lang="ru-RU" sz="2200" dirty="0" smtClean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  <a:p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Работают 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в сфере интимных услуг. </a:t>
            </a:r>
            <a:endParaRPr lang="ru-RU" sz="2200" dirty="0" smtClean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  <a:p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Связываются 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с криминальными лицами и пр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.</a:t>
            </a:r>
          </a:p>
          <a:p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Протест, непринятие, неповиновение общественным устоям.</a:t>
            </a:r>
          </a:p>
          <a:p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Человек открыто и демонстративно борется с тем, что принято в обществе.</a:t>
            </a:r>
            <a:b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</a:b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/>
            </a:r>
            <a:b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</a:br>
            <a:endParaRPr lang="ru-RU" sz="2200" dirty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84409" y="-262238"/>
            <a:ext cx="10515600" cy="1837520"/>
          </a:xfrm>
        </p:spPr>
        <p:txBody>
          <a:bodyPr>
            <a:normAutofit/>
          </a:bodyPr>
          <a:lstStyle/>
          <a:p>
            <a:r>
              <a:rPr lang="ru-RU" b="1" u="sng" dirty="0" err="1" smtClean="0">
                <a:solidFill>
                  <a:schemeClr val="accent1">
                    <a:lumMod val="50000"/>
                  </a:schemeClr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Девиантные</a:t>
            </a:r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 поступки</a:t>
            </a:r>
            <a:endParaRPr lang="ru-RU" b="1" u="sng" dirty="0">
              <a:solidFill>
                <a:schemeClr val="accent1">
                  <a:lumMod val="50000"/>
                </a:schemeClr>
              </a:solidFill>
              <a:latin typeface="Ekaterina Velikaya Two" panose="03000007060000020002" pitchFamily="66" charset="0"/>
              <a:cs typeface="Arabic Typesetting" panose="03020402040406030203" pitchFamily="66" charset="-78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00316" y="4633845"/>
            <a:ext cx="7829283" cy="177983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2200" dirty="0" err="1" smtClean="0">
                <a:solidFill>
                  <a:srgbClr val="C00000"/>
                </a:solidFill>
                <a:latin typeface="Arno Pro Caption" panose="02020502040506020403" pitchFamily="18" charset="0"/>
              </a:rPr>
              <a:t>Девиантное</a:t>
            </a:r>
            <a:r>
              <a:rPr lang="ru-RU" sz="2200" dirty="0" smtClean="0">
                <a:solidFill>
                  <a:srgbClr val="C00000"/>
                </a:solidFill>
                <a:latin typeface="Arno Pro Caption" panose="02020502040506020403" pitchFamily="18" charset="0"/>
              </a:rPr>
              <a:t> поведение является результатом 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нежелания или неумения человека адаптироваться к социальным правилам и его требованиям. В некоторых ситуациях его можно назвать попыткой отыскать новые способы достижения счастливой жизни, где свобода и желания человека реализовываются.</a:t>
            </a:r>
            <a:endParaRPr lang="ru-RU" sz="2200" dirty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9574" y="191225"/>
            <a:ext cx="3581402" cy="2384793"/>
          </a:xfrm>
          <a:prstGeom prst="ellipse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0598" y="2176580"/>
            <a:ext cx="3390378" cy="2519389"/>
          </a:xfrm>
          <a:prstGeom prst="ellipse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9574" y="4242314"/>
            <a:ext cx="3581399" cy="2532561"/>
          </a:xfrm>
          <a:prstGeom prst="ellipse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53487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863" y="2057446"/>
            <a:ext cx="10515600" cy="4351338"/>
          </a:xfrm>
        </p:spPr>
        <p:txBody>
          <a:bodyPr>
            <a:normAutofit fontScale="92500"/>
          </a:bodyPr>
          <a:lstStyle/>
          <a:p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Делинквентным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противоправным. 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Антисоциальным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. 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  <a:p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Антидисциплинарным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. 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  <a:p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Аутоагрессивным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: нанесение себе вреда, мысли о самоубийстве. 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  <a:p>
            <a:pPr marL="0" indent="0">
              <a:buNone/>
            </a:pPr>
            <a:endParaRPr lang="ru-RU" dirty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  <a:p>
            <a:pPr marL="0" indent="0">
              <a:buNone/>
            </a:pPr>
            <a:r>
              <a:rPr lang="ru-RU" dirty="0" err="1" smtClean="0">
                <a:solidFill>
                  <a:srgbClr val="C00000"/>
                </a:solidFill>
                <a:latin typeface="Arno Pro Caption" panose="02020502040506020403" pitchFamily="18" charset="0"/>
              </a:rPr>
              <a:t>Девиантное</a:t>
            </a:r>
            <a:r>
              <a:rPr lang="ru-RU" dirty="0" smtClean="0">
                <a:solidFill>
                  <a:srgbClr val="C00000"/>
                </a:solidFill>
                <a:latin typeface="Arno Pro Caption" panose="02020502040506020403" pitchFamily="18" charset="0"/>
              </a:rPr>
              <a:t> </a:t>
            </a:r>
            <a:r>
              <a:rPr lang="ru-RU" dirty="0">
                <a:solidFill>
                  <a:srgbClr val="C00000"/>
                </a:solidFill>
                <a:latin typeface="Arno Pro Caption" panose="02020502040506020403" pitchFamily="18" charset="0"/>
              </a:rPr>
              <a:t>поведение продиктовано тремя факторами: </a:t>
            </a:r>
            <a:endParaRPr lang="ru-RU" dirty="0" smtClean="0">
              <a:solidFill>
                <a:srgbClr val="C00000"/>
              </a:solidFill>
              <a:latin typeface="Arno Pro Caption" panose="02020502040506020403" pitchFamily="18" charset="0"/>
            </a:endParaRP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Социальное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окружение. 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Условия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воспитания. 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Физическое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развитие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.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97288" y="-218942"/>
            <a:ext cx="10515600" cy="1957589"/>
          </a:xfrm>
        </p:spPr>
        <p:txBody>
          <a:bodyPr>
            <a:normAutofit/>
          </a:bodyPr>
          <a:lstStyle/>
          <a:p>
            <a:r>
              <a:rPr lang="ru-RU" b="1" u="sng" dirty="0" err="1" smtClean="0">
                <a:solidFill>
                  <a:schemeClr val="accent1">
                    <a:lumMod val="50000"/>
                  </a:schemeClr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Девиантное</a:t>
            </a:r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 поведение бывает…</a:t>
            </a:r>
            <a:endParaRPr lang="ru-RU" b="1" u="sng" dirty="0">
              <a:solidFill>
                <a:schemeClr val="accent1">
                  <a:lumMod val="50000"/>
                </a:schemeClr>
              </a:solidFill>
              <a:latin typeface="Ekaterina Velikaya Two" panose="03000007060000020002" pitchFamily="66" charset="0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4861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74562" y="0"/>
            <a:ext cx="10515600" cy="1325563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Профилактика </a:t>
            </a:r>
            <a:r>
              <a:rPr lang="ru-RU" b="1" u="sng" dirty="0" err="1" smtClean="0">
                <a:solidFill>
                  <a:schemeClr val="accent1">
                    <a:lumMod val="50000"/>
                  </a:schemeClr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девиантного</a:t>
            </a:r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 поведения</a:t>
            </a:r>
            <a:endParaRPr lang="ru-RU" b="1" u="sng" dirty="0">
              <a:solidFill>
                <a:schemeClr val="accent1">
                  <a:lumMod val="50000"/>
                </a:schemeClr>
              </a:solidFill>
              <a:latin typeface="Ekaterina Velikaya Two" panose="03000007060000020002" pitchFamily="66" charset="0"/>
              <a:cs typeface="Arabic Typesetting" panose="03020402040406030203" pitchFamily="66" charset="-78"/>
            </a:endParaRPr>
          </a:p>
        </p:txBody>
      </p:sp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374562" y="1571222"/>
            <a:ext cx="7983828" cy="5286777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Психологи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отмечают, что профилактика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девиантного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 поведения намного лучше, чем необходимость лечить или устранять такие проявления подростков. Однако профилактику достаточно трудно провести, поскольку речь идет обо всем социальном устройстве. Многое начинается с семьи. Если родители конфликтуют, ущемляют права и свободу ребенка, курят, пьют или употребляют наркотики, являются преступниками или совершают асоциальные поступки, то непременно у ребенка разовьются подобные проявления. Не стоит удивляться, что в неблагополучной семье растет трудный подросток. Чем сложнее ситуация в семье, тем труднее становится ребенок.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Существует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множество проблем, которые не помогают отдельному индивиду вырасти социально адаптированным и психически здоровым. Активно процветает бродяжничество (нищета), алкоголизм и наркомания.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8390" y="607231"/>
            <a:ext cx="3728291" cy="2483700"/>
          </a:xfrm>
          <a:prstGeom prst="ellips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95885" y="3477296"/>
            <a:ext cx="3590796" cy="2859110"/>
          </a:xfrm>
          <a:prstGeom prst="ellips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96805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23045" y="-184895"/>
            <a:ext cx="10515600" cy="1852810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Способы профилактики</a:t>
            </a:r>
            <a:endParaRPr lang="ru-RU" b="1" u="sng" dirty="0">
              <a:solidFill>
                <a:schemeClr val="accent1">
                  <a:lumMod val="50000"/>
                </a:schemeClr>
              </a:solidFill>
              <a:latin typeface="Ekaterina Velikaya Two" panose="03000007060000020002" pitchFamily="66" charset="0"/>
              <a:cs typeface="Arabic Typesetting" panose="03020402040406030203" pitchFamily="66" charset="-78"/>
            </a:endParaRPr>
          </a:p>
        </p:txBody>
      </p:sp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113233" y="3543417"/>
            <a:ext cx="7868992" cy="3081716"/>
          </a:xfrm>
        </p:spPr>
        <p:txBody>
          <a:bodyPr>
            <a:normAutofit/>
          </a:bodyPr>
          <a:lstStyle/>
          <a:p>
            <a:pPr algn="just">
              <a:tabLst>
                <a:tab pos="7443788" algn="l"/>
              </a:tabLst>
            </a:pP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Пропаганда 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здорового образа жизни.</a:t>
            </a:r>
          </a:p>
          <a:p>
            <a:pPr algn="just">
              <a:tabLst>
                <a:tab pos="7443788" algn="l"/>
              </a:tabLst>
            </a:pP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Государство и соответствующие органы обязаны заботиться о материальной обеспеченности несовершеннолетних из малоимущих семей.</a:t>
            </a:r>
          </a:p>
          <a:p>
            <a:pPr algn="just">
              <a:tabLst>
                <a:tab pos="7443788" algn="l"/>
              </a:tabLst>
            </a:pP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Проведение тренингов и образовательных программ, в которых бы наглядно показывалась жизнь людей с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девиантным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 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поведением, все 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то, что способно вызвать отвращения от курения, наркотиков и алкоголизма.</a:t>
            </a:r>
          </a:p>
          <a:p>
            <a:pPr algn="just"/>
            <a:endParaRPr lang="ru-RU" sz="2200" dirty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2225" y="3159022"/>
            <a:ext cx="3925378" cy="3576145"/>
          </a:xfrm>
          <a:prstGeom prst="ellips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softEdge rad="63500"/>
          </a:effectLst>
        </p:spPr>
      </p:pic>
      <p:sp>
        <p:nvSpPr>
          <p:cNvPr id="8" name="Объект 2"/>
          <p:cNvSpPr txBox="1">
            <a:spLocks/>
          </p:cNvSpPr>
          <p:nvPr/>
        </p:nvSpPr>
        <p:spPr>
          <a:xfrm>
            <a:off x="113233" y="1821670"/>
            <a:ext cx="11565227" cy="168964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Правильная организация досуга. Родители должны позаботиться о том, чтобы у ребенка не было большого количества свободного времени. Именно из-за безделья подростки начинают находить для себя варианты коротания свободного времени. Для этого идеально подойдут занятия спортом, кружки и тому подобное. Главное, что необходимо – это учитывать интересы ребенка. Его должно заинтересовать данное занятие.</a:t>
            </a:r>
          </a:p>
        </p:txBody>
      </p:sp>
    </p:spTree>
    <p:extLst>
      <p:ext uri="{BB962C8B-B14F-4D97-AF65-F5344CB8AC3E}">
        <p14:creationId xmlns:p14="http://schemas.microsoft.com/office/powerpoint/2010/main" val="316954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www.zastavki.com/pictures/1920x1200/2008/3D-graphics_Family_006858_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075054" y="45519"/>
            <a:ext cx="3923763" cy="3526419"/>
          </a:xfrm>
          <a:prstGeom prst="ellipse">
            <a:avLst/>
          </a:prstGeom>
          <a:noFill/>
          <a:effectLst>
            <a:glow rad="139700">
              <a:schemeClr val="accent4">
                <a:satMod val="175000"/>
                <a:alpha val="40000"/>
              </a:schemeClr>
            </a:glo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8890" y="3571938"/>
            <a:ext cx="1142785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ru-RU" sz="2200" b="0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Arno Pro Caption" panose="02020502040506020403" pitchFamily="18" charset="0"/>
              </a:rPr>
              <a:t>формирование жизненных навыков (коммуникативные, адаптивные, стрессоустойчивость);</a:t>
            </a:r>
          </a:p>
          <a:p>
            <a:pPr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ru-RU" sz="2200" b="0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Arno Pro Caption" panose="02020502040506020403" pitchFamily="18" charset="0"/>
              </a:rPr>
              <a:t> раскрытие и развитие нравственного, эмоционального, творческого потенциала;</a:t>
            </a:r>
          </a:p>
          <a:p>
            <a:pPr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ru-RU" sz="2200" b="0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Arno Pro Caption" panose="02020502040506020403" pitchFamily="18" charset="0"/>
              </a:rPr>
              <a:t>формирование здоровых отношений с окружающими и близкими людьми;</a:t>
            </a:r>
          </a:p>
          <a:p>
            <a:pPr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ru-RU" sz="2200" b="0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Arno Pro Caption" panose="02020502040506020403" pitchFamily="18" charset="0"/>
              </a:rPr>
              <a:t> формирование дальнейшей жизненной перспективы с целью продолжения образования, развития социально-бытовых навыков, обеспечения социальной поддержки несовершеннолетнего («модель жизни»);</a:t>
            </a:r>
            <a:endParaRPr lang="ru-RU" sz="2200" b="0" i="0" dirty="0">
              <a:solidFill>
                <a:schemeClr val="accent1">
                  <a:lumMod val="50000"/>
                </a:schemeClr>
              </a:solidFill>
              <a:effectLst/>
              <a:latin typeface="Arno Pro Caption" panose="02020502040506020403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8890" y="1640481"/>
            <a:ext cx="735813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ru-RU" sz="2200" b="0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Arno Pro Caption" panose="02020502040506020403" pitchFamily="18" charset="0"/>
              </a:rPr>
              <a:t> развитие навыков сохранения физического и психического здоровья подростков, формирование здорового образа жизни (здоровых привычек);</a:t>
            </a:r>
          </a:p>
          <a:p>
            <a:pPr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ru-RU" sz="2200" b="0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Arno Pro Caption" panose="02020502040506020403" pitchFamily="18" charset="0"/>
              </a:rPr>
              <a:t> умение организовывать и проводить своё время без интернета, компьютера и телевиденья;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88890" y="-154770"/>
            <a:ext cx="6688428" cy="1795251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Способы профилактики</a:t>
            </a:r>
            <a:endParaRPr lang="ru-RU" b="1" u="sng" dirty="0">
              <a:solidFill>
                <a:schemeClr val="accent1">
                  <a:lumMod val="50000"/>
                </a:schemeClr>
              </a:solidFill>
              <a:latin typeface="Ekaterina Velikaya Two" panose="03000007060000020002" pitchFamily="66" charset="0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94878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</TotalTime>
  <Words>1382</Words>
  <Application>Microsoft Office PowerPoint</Application>
  <PresentationFormat>Широкоэкранный</PresentationFormat>
  <Paragraphs>99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0" baseType="lpstr">
      <vt:lpstr>Alexandra Script</vt:lpstr>
      <vt:lpstr>Arabic Typesetting</vt:lpstr>
      <vt:lpstr>Arial</vt:lpstr>
      <vt:lpstr>Arno Pro Caption</vt:lpstr>
      <vt:lpstr>Calibri</vt:lpstr>
      <vt:lpstr>Calibri Light</vt:lpstr>
      <vt:lpstr>Ekaterina Velikaya Two</vt:lpstr>
      <vt:lpstr>Times New Roman</vt:lpstr>
      <vt:lpstr>Тема Office</vt:lpstr>
      <vt:lpstr>Профилактика девиантного поведения </vt:lpstr>
      <vt:lpstr>Девиантное поведение – это…</vt:lpstr>
      <vt:lpstr>Можно различать:</vt:lpstr>
      <vt:lpstr>Замечали за ребёнком?</vt:lpstr>
      <vt:lpstr>Девиантные поступки</vt:lpstr>
      <vt:lpstr>Девиантное поведение бывает…</vt:lpstr>
      <vt:lpstr>Профилактика девиантного поведения</vt:lpstr>
      <vt:lpstr>Способы профилактики</vt:lpstr>
      <vt:lpstr>Способы профилактики</vt:lpstr>
      <vt:lpstr>Ребята, вам на карточках предлагаются ситуации, прокомментируйте действия участников, обоснуйте, насколько они правильные.</vt:lpstr>
      <vt:lpstr>Коррекционная работа</vt:lpstr>
      <vt:lpstr>Коррекционная работа</vt:lpstr>
      <vt:lpstr>Коррекционная работа</vt:lpstr>
      <vt:lpstr>Коррекционная работа</vt:lpstr>
      <vt:lpstr>Коррекционная работа</vt:lpstr>
      <vt:lpstr>Коррекционная работа</vt:lpstr>
      <vt:lpstr>Коррекционная работа</vt:lpstr>
      <vt:lpstr>Коррекционная работа</vt:lpstr>
      <vt:lpstr>Коррекционная работа</vt:lpstr>
      <vt:lpstr>Коррекционная работа</vt:lpstr>
      <vt:lpstr>Коррекционная работа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 Рудь</dc:creator>
  <cp:lastModifiedBy>Пользователь Windows</cp:lastModifiedBy>
  <cp:revision>44</cp:revision>
  <dcterms:created xsi:type="dcterms:W3CDTF">2019-03-28T09:35:04Z</dcterms:created>
  <dcterms:modified xsi:type="dcterms:W3CDTF">2021-02-08T11:12:55Z</dcterms:modified>
</cp:coreProperties>
</file>